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01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4143375" y="0"/>
            <a:ext cx="3170238" cy="479425"/>
          </a:xfrm>
          <a:prstGeom prst="rect">
            <a:avLst/>
          </a:prstGeom>
        </p:spPr>
        <p:txBody>
          <a:bodyPr vert="horz" lIns="91440" tIns="45720" rIns="91440" bIns="45720" rtlCol="0"/>
          <a:lstStyle>
            <a:lvl1pPr algn="r">
              <a:defRPr sz="1200"/>
            </a:lvl1pPr>
          </a:lstStyle>
          <a:p>
            <a:fld id="{B33D06D4-640B-4039-8C2D-846AFF85A9A6}" type="datetimeFigureOut">
              <a:rPr lang="en-AU" smtClean="0"/>
              <a:t>28/10/2011</a:t>
            </a:fld>
            <a:endParaRPr lang="en-AU"/>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a:defRPr sz="1200"/>
            </a:lvl1pPr>
          </a:lstStyle>
          <a:p>
            <a:fld id="{F88CE5E0-5178-40BC-8EE7-B6D8F469426A}" type="slidenum">
              <a:rPr lang="en-AU" smtClean="0"/>
              <a:t>‹#›</a:t>
            </a:fld>
            <a:endParaRPr lang="en-AU"/>
          </a:p>
        </p:txBody>
      </p:sp>
    </p:spTree>
    <p:extLst>
      <p:ext uri="{BB962C8B-B14F-4D97-AF65-F5344CB8AC3E}">
        <p14:creationId xmlns:p14="http://schemas.microsoft.com/office/powerpoint/2010/main" val="15768081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presentation is interactive – click onto one of the images to begin the presentation.  At the end of each sequence, the presentation will be directed back to this beginning slide.  This presentation has been designed for the secondary school teacher (aka in the notes of this presentation as Participants) to use; or a presenter that is presenting to an audience of secondary school teachers.</a:t>
            </a:r>
          </a:p>
        </p:txBody>
      </p:sp>
      <p:sp>
        <p:nvSpPr>
          <p:cNvPr id="4" name="Slide Number Placeholder 3"/>
          <p:cNvSpPr>
            <a:spLocks noGrp="1"/>
          </p:cNvSpPr>
          <p:nvPr>
            <p:ph type="sldNum" sz="quarter" idx="10"/>
          </p:nvPr>
        </p:nvSpPr>
        <p:spPr/>
        <p:txBody>
          <a:bodyPr/>
          <a:lstStyle/>
          <a:p>
            <a:fld id="{F88CE5E0-5178-40BC-8EE7-B6D8F469426A}" type="slidenum">
              <a:rPr lang="en-AU" smtClean="0"/>
              <a:t>1</a:t>
            </a:fld>
            <a:endParaRPr lang="en-AU"/>
          </a:p>
        </p:txBody>
      </p:sp>
    </p:spTree>
    <p:extLst>
      <p:ext uri="{BB962C8B-B14F-4D97-AF65-F5344CB8AC3E}">
        <p14:creationId xmlns:p14="http://schemas.microsoft.com/office/powerpoint/2010/main" val="33615341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activity is designed for secondary school teachers to construct an image of their 21</a:t>
            </a:r>
            <a:r>
              <a:rPr lang="en-US" baseline="30000" dirty="0" smtClean="0"/>
              <a:t>st</a:t>
            </a:r>
            <a:r>
              <a:rPr lang="en-US" baseline="0" dirty="0" smtClean="0"/>
              <a:t> Century student that attends their learning environment.  While secondary school teachers are engaged in this activity, the PLAY button will connect to the next slide where there is a presentation via slideshare.net that could be playing while the participants are engaged in this activity</a:t>
            </a:r>
            <a:endParaRPr lang="en-AU" dirty="0"/>
          </a:p>
        </p:txBody>
      </p:sp>
      <p:sp>
        <p:nvSpPr>
          <p:cNvPr id="4" name="Slide Number Placeholder 3"/>
          <p:cNvSpPr>
            <a:spLocks noGrp="1"/>
          </p:cNvSpPr>
          <p:nvPr>
            <p:ph type="sldNum" sz="quarter" idx="10"/>
          </p:nvPr>
        </p:nvSpPr>
        <p:spPr/>
        <p:txBody>
          <a:bodyPr/>
          <a:lstStyle/>
          <a:p>
            <a:fld id="{F88CE5E0-5178-40BC-8EE7-B6D8F469426A}" type="slidenum">
              <a:rPr lang="en-AU" smtClean="0"/>
              <a:t>2</a:t>
            </a:fld>
            <a:endParaRPr lang="en-AU"/>
          </a:p>
        </p:txBody>
      </p:sp>
    </p:spTree>
    <p:extLst>
      <p:ext uri="{BB962C8B-B14F-4D97-AF65-F5344CB8AC3E}">
        <p14:creationId xmlns:p14="http://schemas.microsoft.com/office/powerpoint/2010/main" val="29367262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Play this presentation while participants are working on the previous slide activity.</a:t>
            </a:r>
            <a:endParaRPr lang="en-AU" dirty="0"/>
          </a:p>
        </p:txBody>
      </p:sp>
      <p:sp>
        <p:nvSpPr>
          <p:cNvPr id="4" name="Slide Number Placeholder 3"/>
          <p:cNvSpPr>
            <a:spLocks noGrp="1"/>
          </p:cNvSpPr>
          <p:nvPr>
            <p:ph type="sldNum" sz="quarter" idx="10"/>
          </p:nvPr>
        </p:nvSpPr>
        <p:spPr/>
        <p:txBody>
          <a:bodyPr/>
          <a:lstStyle/>
          <a:p>
            <a:fld id="{F88CE5E0-5178-40BC-8EE7-B6D8F469426A}" type="slidenum">
              <a:rPr lang="en-AU" smtClean="0"/>
              <a:t>3</a:t>
            </a:fld>
            <a:endParaRPr lang="en-AU"/>
          </a:p>
        </p:txBody>
      </p:sp>
    </p:spTree>
    <p:extLst>
      <p:ext uri="{BB962C8B-B14F-4D97-AF65-F5344CB8AC3E}">
        <p14:creationId xmlns:p14="http://schemas.microsoft.com/office/powerpoint/2010/main" val="17343315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small video</a:t>
            </a:r>
            <a:r>
              <a:rPr lang="en-US" baseline="0" dirty="0" smtClean="0"/>
              <a:t> that introduces learning theories of </a:t>
            </a:r>
            <a:r>
              <a:rPr lang="en-US" baseline="0" dirty="0" err="1" smtClean="0"/>
              <a:t>behaviourism</a:t>
            </a:r>
            <a:r>
              <a:rPr lang="en-US" baseline="0" dirty="0" smtClean="0"/>
              <a:t>, </a:t>
            </a:r>
            <a:r>
              <a:rPr lang="en-US" baseline="0" dirty="0" err="1" smtClean="0"/>
              <a:t>cognivitism</a:t>
            </a:r>
            <a:r>
              <a:rPr lang="en-US" baseline="0" dirty="0" smtClean="0"/>
              <a:t> and constructivism.  After delivering this video, engage participants in a conversation/discussion – which learning perspective/theory are they working with in their learning spaces.</a:t>
            </a:r>
            <a:endParaRPr lang="en-AU" dirty="0"/>
          </a:p>
        </p:txBody>
      </p:sp>
      <p:sp>
        <p:nvSpPr>
          <p:cNvPr id="4" name="Slide Number Placeholder 3"/>
          <p:cNvSpPr>
            <a:spLocks noGrp="1"/>
          </p:cNvSpPr>
          <p:nvPr>
            <p:ph type="sldNum" sz="quarter" idx="10"/>
          </p:nvPr>
        </p:nvSpPr>
        <p:spPr/>
        <p:txBody>
          <a:bodyPr/>
          <a:lstStyle/>
          <a:p>
            <a:fld id="{F88CE5E0-5178-40BC-8EE7-B6D8F469426A}" type="slidenum">
              <a:rPr lang="en-AU" smtClean="0"/>
              <a:t>4</a:t>
            </a:fld>
            <a:endParaRPr lang="en-AU"/>
          </a:p>
        </p:txBody>
      </p:sp>
    </p:spTree>
    <p:extLst>
      <p:ext uri="{BB962C8B-B14F-4D97-AF65-F5344CB8AC3E}">
        <p14:creationId xmlns:p14="http://schemas.microsoft.com/office/powerpoint/2010/main" val="2776591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Cognitive</a:t>
            </a:r>
            <a:r>
              <a:rPr lang="en-US" baseline="0" dirty="0" smtClean="0"/>
              <a:t> Load Theory is a theory that is integrated with Multimedia Learning Theory.  Participants and the presenter can use this link as a basis of knowledge of Cognitive Load Theory which has been designed for users/designers of instruction as a resource tool.</a:t>
            </a:r>
            <a:endParaRPr lang="en-AU" dirty="0"/>
          </a:p>
        </p:txBody>
      </p:sp>
      <p:sp>
        <p:nvSpPr>
          <p:cNvPr id="4" name="Slide Number Placeholder 3"/>
          <p:cNvSpPr>
            <a:spLocks noGrp="1"/>
          </p:cNvSpPr>
          <p:nvPr>
            <p:ph type="sldNum" sz="quarter" idx="10"/>
          </p:nvPr>
        </p:nvSpPr>
        <p:spPr/>
        <p:txBody>
          <a:bodyPr/>
          <a:lstStyle/>
          <a:p>
            <a:fld id="{F88CE5E0-5178-40BC-8EE7-B6D8F469426A}" type="slidenum">
              <a:rPr lang="en-AU" smtClean="0"/>
              <a:t>5</a:t>
            </a:fld>
            <a:endParaRPr lang="en-AU"/>
          </a:p>
        </p:txBody>
      </p:sp>
    </p:spTree>
    <p:extLst>
      <p:ext uri="{BB962C8B-B14F-4D97-AF65-F5344CB8AC3E}">
        <p14:creationId xmlns:p14="http://schemas.microsoft.com/office/powerpoint/2010/main" val="20671098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theory is </a:t>
            </a:r>
            <a:r>
              <a:rPr lang="en-US" dirty="0" err="1" smtClean="0"/>
              <a:t>connectivism</a:t>
            </a:r>
            <a:r>
              <a:rPr lang="en-US" baseline="0" dirty="0" smtClean="0"/>
              <a:t> that could be a part of conversation too.  The link provides a real-world context of this theory – Eric </a:t>
            </a:r>
            <a:r>
              <a:rPr lang="en-US" baseline="0" dirty="0" err="1" smtClean="0"/>
              <a:t>Whiteacres</a:t>
            </a:r>
            <a:r>
              <a:rPr lang="en-US" baseline="0" dirty="0" smtClean="0"/>
              <a:t> is a composer who had an idea in using technology and his fans and created a piece of work using technologies and the internet.</a:t>
            </a:r>
            <a:endParaRPr lang="en-AU" dirty="0"/>
          </a:p>
        </p:txBody>
      </p:sp>
      <p:sp>
        <p:nvSpPr>
          <p:cNvPr id="4" name="Slide Number Placeholder 3"/>
          <p:cNvSpPr>
            <a:spLocks noGrp="1"/>
          </p:cNvSpPr>
          <p:nvPr>
            <p:ph type="sldNum" sz="quarter" idx="10"/>
          </p:nvPr>
        </p:nvSpPr>
        <p:spPr/>
        <p:txBody>
          <a:bodyPr/>
          <a:lstStyle/>
          <a:p>
            <a:fld id="{F88CE5E0-5178-40BC-8EE7-B6D8F469426A}" type="slidenum">
              <a:rPr lang="en-AU" smtClean="0"/>
              <a:t>6</a:t>
            </a:fld>
            <a:endParaRPr lang="en-AU"/>
          </a:p>
        </p:txBody>
      </p:sp>
    </p:spTree>
    <p:extLst>
      <p:ext uri="{BB962C8B-B14F-4D97-AF65-F5344CB8AC3E}">
        <p14:creationId xmlns:p14="http://schemas.microsoft.com/office/powerpoint/2010/main" val="28895027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link provides secondary school teachers with resources and ideas for</a:t>
            </a:r>
            <a:r>
              <a:rPr lang="en-US" baseline="0" dirty="0" smtClean="0"/>
              <a:t> multimedia and innovative learning and teaching.</a:t>
            </a:r>
            <a:endParaRPr lang="en-AU" dirty="0"/>
          </a:p>
        </p:txBody>
      </p:sp>
      <p:sp>
        <p:nvSpPr>
          <p:cNvPr id="4" name="Slide Number Placeholder 3"/>
          <p:cNvSpPr>
            <a:spLocks noGrp="1"/>
          </p:cNvSpPr>
          <p:nvPr>
            <p:ph type="sldNum" sz="quarter" idx="10"/>
          </p:nvPr>
        </p:nvSpPr>
        <p:spPr/>
        <p:txBody>
          <a:bodyPr/>
          <a:lstStyle/>
          <a:p>
            <a:fld id="{F88CE5E0-5178-40BC-8EE7-B6D8F469426A}" type="slidenum">
              <a:rPr lang="en-AU" smtClean="0"/>
              <a:t>7</a:t>
            </a:fld>
            <a:endParaRPr lang="en-AU"/>
          </a:p>
        </p:txBody>
      </p:sp>
    </p:spTree>
    <p:extLst>
      <p:ext uri="{BB962C8B-B14F-4D97-AF65-F5344CB8AC3E}">
        <p14:creationId xmlns:p14="http://schemas.microsoft.com/office/powerpoint/2010/main" val="4112102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2E9DFA5D-DF37-475D-A4E0-3318E613CE3A}" type="datetimeFigureOut">
              <a:rPr lang="en-AU" smtClean="0"/>
              <a:t>28/10/2011</a:t>
            </a:fld>
            <a:endParaRPr lang="en-AU"/>
          </a:p>
        </p:txBody>
      </p:sp>
      <p:sp>
        <p:nvSpPr>
          <p:cNvPr id="19" name="Footer Placeholder 18"/>
          <p:cNvSpPr>
            <a:spLocks noGrp="1"/>
          </p:cNvSpPr>
          <p:nvPr>
            <p:ph type="ftr" sz="quarter" idx="11"/>
          </p:nvPr>
        </p:nvSpPr>
        <p:spPr/>
        <p:txBody>
          <a:bodyPr/>
          <a:lstStyle/>
          <a:p>
            <a:endParaRPr lang="en-AU"/>
          </a:p>
        </p:txBody>
      </p:sp>
      <p:sp>
        <p:nvSpPr>
          <p:cNvPr id="27" name="Slide Number Placeholder 26"/>
          <p:cNvSpPr>
            <a:spLocks noGrp="1"/>
          </p:cNvSpPr>
          <p:nvPr>
            <p:ph type="sldNum" sz="quarter" idx="12"/>
          </p:nvPr>
        </p:nvSpPr>
        <p:spPr/>
        <p:txBody>
          <a:bodyPr/>
          <a:lstStyle/>
          <a:p>
            <a:fld id="{69B50A26-C6F4-470C-BC33-3F4F10259A40}"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9DFA5D-DF37-475D-A4E0-3318E613CE3A}" type="datetimeFigureOut">
              <a:rPr lang="en-AU" smtClean="0"/>
              <a:t>28/10/2011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9B50A26-C6F4-470C-BC33-3F4F10259A40}"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9DFA5D-DF37-475D-A4E0-3318E613CE3A}" type="datetimeFigureOut">
              <a:rPr lang="en-AU" smtClean="0"/>
              <a:t>28/10/2011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9B50A26-C6F4-470C-BC33-3F4F10259A40}"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9DFA5D-DF37-475D-A4E0-3318E613CE3A}" type="datetimeFigureOut">
              <a:rPr lang="en-AU" smtClean="0"/>
              <a:t>28/10/2011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9B50A26-C6F4-470C-BC33-3F4F10259A40}"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E9DFA5D-DF37-475D-A4E0-3318E613CE3A}" type="datetimeFigureOut">
              <a:rPr lang="en-AU" smtClean="0"/>
              <a:t>28/10/2011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9B50A26-C6F4-470C-BC33-3F4F10259A40}"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E9DFA5D-DF37-475D-A4E0-3318E613CE3A}" type="datetimeFigureOut">
              <a:rPr lang="en-AU" smtClean="0"/>
              <a:t>28/10/2011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9B50A26-C6F4-470C-BC33-3F4F10259A40}"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E9DFA5D-DF37-475D-A4E0-3318E613CE3A}" type="datetimeFigureOut">
              <a:rPr lang="en-AU" smtClean="0"/>
              <a:t>28/10/2011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69B50A26-C6F4-470C-BC33-3F4F10259A40}"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E9DFA5D-DF37-475D-A4E0-3318E613CE3A}" type="datetimeFigureOut">
              <a:rPr lang="en-AU" smtClean="0"/>
              <a:t>28/10/2011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69B50A26-C6F4-470C-BC33-3F4F10259A40}"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9DFA5D-DF37-475D-A4E0-3318E613CE3A}" type="datetimeFigureOut">
              <a:rPr lang="en-AU" smtClean="0"/>
              <a:t>28/10/2011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69B50A26-C6F4-470C-BC33-3F4F10259A40}"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E9DFA5D-DF37-475D-A4E0-3318E613CE3A}" type="datetimeFigureOut">
              <a:rPr lang="en-AU" smtClean="0"/>
              <a:t>28/10/2011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9B50A26-C6F4-470C-BC33-3F4F10259A40}"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E9DFA5D-DF37-475D-A4E0-3318E613CE3A}" type="datetimeFigureOut">
              <a:rPr lang="en-AU" smtClean="0"/>
              <a:t>28/10/2011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8077200" y="6356350"/>
            <a:ext cx="609600" cy="365125"/>
          </a:xfrm>
        </p:spPr>
        <p:txBody>
          <a:bodyPr/>
          <a:lstStyle/>
          <a:p>
            <a:fld id="{69B50A26-C6F4-470C-BC33-3F4F10259A40}" type="slidenum">
              <a:rPr lang="en-AU" smtClean="0"/>
              <a:t>‹#›</a:t>
            </a:fld>
            <a:endParaRPr lang="en-A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E9DFA5D-DF37-475D-A4E0-3318E613CE3A}" type="datetimeFigureOut">
              <a:rPr lang="en-AU" smtClean="0"/>
              <a:t>28/10/2011</a:t>
            </a:fld>
            <a:endParaRPr lang="en-A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A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9B50A26-C6F4-470C-BC33-3F4F10259A40}" type="slidenum">
              <a:rPr lang="en-AU" smtClean="0"/>
              <a:t>‹#›</a:t>
            </a:fld>
            <a:endParaRPr lang="en-A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slide" Target="slide2.xml"/><Relationship Id="rId7" Type="http://schemas.openxmlformats.org/officeDocument/2006/relationships/slide" Target="slide6.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slide" Target="slide4.xml"/><Relationship Id="rId10" Type="http://schemas.openxmlformats.org/officeDocument/2006/relationships/image" Target="../media/image5.jpeg"/><Relationship Id="rId4" Type="http://schemas.openxmlformats.org/officeDocument/2006/relationships/image" Target="../media/image2.jpeg"/><Relationship Id="rId9" Type="http://schemas.openxmlformats.org/officeDocument/2006/relationships/slide" Target="slide7.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slideshare.net/mscofino/the-21st-century-learner"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slide" Target="slide1.xml"/><Relationship Id="rId4" Type="http://schemas.openxmlformats.org/officeDocument/2006/relationships/slide" Target="slide3.xml"/></Relationships>
</file>

<file path=ppt/slides/_rels/slide4.xml.rels><?xml version="1.0" encoding="UTF-8" standalone="yes"?>
<Relationships xmlns="http://schemas.openxmlformats.org/package/2006/relationships"><Relationship Id="rId3" Type="http://schemas.openxmlformats.org/officeDocument/2006/relationships/hyperlink" Target="http://www.youtube.com/watch?v=0YOqgXjynd0"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slide" Target="slide5.xml"/></Relationships>
</file>

<file path=ppt/slides/_rels/slide5.xml.rels><?xml version="1.0" encoding="UTF-8" standalone="yes"?>
<Relationships xmlns="http://schemas.openxmlformats.org/package/2006/relationships"><Relationship Id="rId3" Type="http://schemas.openxmlformats.org/officeDocument/2006/relationships/hyperlink" Target="http://www.instructionaldesign.org/theories/cognitive-load.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slide" Target="slide1.xml"/><Relationship Id="rId4" Type="http://schemas.openxmlformats.org/officeDocument/2006/relationships/slide" Target="slide3.xml"/></Relationships>
</file>

<file path=ppt/slides/_rels/slide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www.youtube.com/user/EricWhitacresVrtlChr?blend=6&amp;ob=5#p/f/2/zyLX2cke-Lw" TargetMode="External"/><Relationship Id="rId4" Type="http://schemas.openxmlformats.org/officeDocument/2006/relationships/slide" Target="slide1.xml"/></Relationships>
</file>

<file path=ppt/slides/_rels/slide7.xml.rels><?xml version="1.0" encoding="UTF-8" standalone="yes"?>
<Relationships xmlns="http://schemas.openxmlformats.org/package/2006/relationships"><Relationship Id="rId3" Type="http://schemas.openxmlformats.org/officeDocument/2006/relationships/hyperlink" Target="http://www.innovativelearning.com/teaching/index.htm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slide" Target="slide1.xml"/><Relationship Id="rId4" Type="http://schemas.openxmlformats.org/officeDocument/2006/relationships/slide" Target="slide3.xml"/></Relationships>
</file>

<file path=ppt/slides/_rels/slide8.xml.rels><?xml version="1.0" encoding="UTF-8" standalone="yes"?>
<Relationships xmlns="http://schemas.openxmlformats.org/package/2006/relationships"><Relationship Id="rId3" Type="http://schemas.openxmlformats.org/officeDocument/2006/relationships/hyperlink" Target="http://www.thinkfinity.org/peter-reynolds-21st-century-kid" TargetMode="External"/><Relationship Id="rId2" Type="http://schemas.openxmlformats.org/officeDocument/2006/relationships/hyperlink" Target="http://www.feedage.com/" TargetMode="External"/><Relationship Id="rId1" Type="http://schemas.openxmlformats.org/officeDocument/2006/relationships/slideLayout" Target="../slideLayouts/slideLayout2.xml"/><Relationship Id="rId4" Type="http://schemas.openxmlformats.org/officeDocument/2006/relationships/hyperlink" Target="http://profesorbaker.wordpress.com/2011/01/08/open-social-learning-connectivism-as-practiced-by-a-teacher-of-english-as-a-foreign-languag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93768" y="1268760"/>
            <a:ext cx="7854696" cy="992552"/>
          </a:xfrm>
        </p:spPr>
        <p:txBody>
          <a:bodyPr/>
          <a:lstStyle/>
          <a:p>
            <a:r>
              <a:rPr lang="en-US" b="1" dirty="0" smtClean="0">
                <a:effectLst>
                  <a:outerShdw blurRad="38100" dist="38100" dir="2700000" algn="tl">
                    <a:srgbClr val="000000">
                      <a:alpha val="43137"/>
                    </a:srgbClr>
                  </a:outerShdw>
                </a:effectLst>
                <a:latin typeface="Segoe Print" pitchFamily="2" charset="0"/>
              </a:rPr>
              <a:t>Integrating Technology into Teaching and Student Learning</a:t>
            </a:r>
          </a:p>
        </p:txBody>
      </p:sp>
      <p:pic>
        <p:nvPicPr>
          <p:cNvPr id="4" name="Picture 3">
            <a:hlinkClick r:id="rId3" action="ppaction://hlinksldjump" tooltip="Activity and Digital Perspective of the 21st Century Learner"/>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7747" y="1888364"/>
            <a:ext cx="1549912" cy="2133378"/>
          </a:xfrm>
          <a:prstGeom prst="rect">
            <a:avLst/>
          </a:prstGeom>
          <a:effectLst>
            <a:reflection blurRad="6350" stA="50000" endA="300" endPos="55000" dir="5400000" sy="-100000" algn="bl" rotWithShape="0"/>
          </a:effectLst>
        </p:spPr>
      </p:pic>
      <p:pic>
        <p:nvPicPr>
          <p:cNvPr id="7" name="Picture 6">
            <a:hlinkClick r:id="rId5" action="ppaction://hlinksldjump" tooltip="Learning Perspectives and Theories"/>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91880" y="1938070"/>
            <a:ext cx="2143125" cy="2143125"/>
          </a:xfrm>
          <a:prstGeom prst="rect">
            <a:avLst/>
          </a:prstGeom>
          <a:effectLst>
            <a:reflection blurRad="6350" stA="50000" endA="300" endPos="90000" dist="50800" dir="5400000" sy="-100000" algn="bl" rotWithShape="0"/>
          </a:effectLst>
        </p:spPr>
      </p:pic>
      <p:pic>
        <p:nvPicPr>
          <p:cNvPr id="1028" name="Picture 4" descr="http://3.bp.blogspot.com/_ZuDsL9RlGx8/TJrZf0qPhyI/AAAAAAAAAAk/qpIOtAtoinY/s1600/Media_literacy_digest_georgesiemens_social_media_connectivism_by_gtscommunity.jpg">
            <a:hlinkClick r:id="rId7" action="ppaction://hlinksldjump" tooltip="Connectivism"/>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84168" y="3910680"/>
            <a:ext cx="2762250" cy="1971676"/>
          </a:xfrm>
          <a:prstGeom prst="rect">
            <a:avLst/>
          </a:prstGeom>
          <a:noFill/>
          <a:effectLst>
            <a:reflection blurRad="6350" stA="50000" endA="300" endPos="55500" dist="50800" dir="5400000" sy="-100000" algn="bl" rotWithShape="0"/>
          </a:effectLst>
          <a:extLst>
            <a:ext uri="{909E8E84-426E-40DD-AFC4-6F175D3DCCD1}">
              <a14:hiddenFill xmlns:a14="http://schemas.microsoft.com/office/drawing/2010/main">
                <a:solidFill>
                  <a:srgbClr val="FFFFFF"/>
                </a:solidFill>
              </a14:hiddenFill>
            </a:ext>
          </a:extLst>
        </p:spPr>
      </p:pic>
      <p:pic>
        <p:nvPicPr>
          <p:cNvPr id="1030" name="Picture 6" descr="http://www.mq.edu.au/ltc/images/diagram_piece9.jpg">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03648" y="4581128"/>
            <a:ext cx="2257425" cy="1619251"/>
          </a:xfrm>
          <a:prstGeom prst="rect">
            <a:avLst/>
          </a:prstGeom>
          <a:noFill/>
          <a:effectLst>
            <a:reflection blurRad="6350" stA="50000" endA="300" endPos="5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95266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US" b="1" dirty="0" smtClean="0">
                <a:latin typeface="Segoe Print" pitchFamily="2" charset="0"/>
              </a:rPr>
              <a:t>Activity: 21</a:t>
            </a:r>
            <a:r>
              <a:rPr lang="en-US" b="1" baseline="30000" dirty="0" smtClean="0">
                <a:latin typeface="Segoe Print" pitchFamily="2" charset="0"/>
              </a:rPr>
              <a:t>st</a:t>
            </a:r>
            <a:r>
              <a:rPr lang="en-US" b="1" dirty="0" smtClean="0">
                <a:latin typeface="Segoe Print" pitchFamily="2" charset="0"/>
              </a:rPr>
              <a:t> Century Learner </a:t>
            </a:r>
            <a:endParaRPr lang="en-AU" dirty="0">
              <a:latin typeface="Segoe Print" pitchFamily="2" charset="0"/>
            </a:endParaRPr>
          </a:p>
        </p:txBody>
      </p:sp>
      <p:sp>
        <p:nvSpPr>
          <p:cNvPr id="3" name="Content Placeholder 2"/>
          <p:cNvSpPr>
            <a:spLocks noGrp="1"/>
          </p:cNvSpPr>
          <p:nvPr>
            <p:ph idx="1"/>
          </p:nvPr>
        </p:nvSpPr>
        <p:spPr>
          <a:xfrm>
            <a:off x="457200" y="2204864"/>
            <a:ext cx="8229600" cy="4389120"/>
          </a:xfrm>
        </p:spPr>
        <p:txBody>
          <a:bodyPr>
            <a:normAutofit fontScale="25000" lnSpcReduction="20000"/>
          </a:bodyPr>
          <a:lstStyle/>
          <a:p>
            <a:pPr marL="0" indent="0">
              <a:buNone/>
            </a:pPr>
            <a:r>
              <a:rPr lang="en-US" sz="6700" b="1" dirty="0" smtClean="0">
                <a:latin typeface="Segoe Print" pitchFamily="2" charset="0"/>
              </a:rPr>
              <a:t>With colleagues, draw a picture of a typical ‘21st century student’. </a:t>
            </a:r>
          </a:p>
          <a:p>
            <a:pPr marL="0" indent="0">
              <a:buNone/>
            </a:pPr>
            <a:r>
              <a:rPr lang="en-US" sz="6700" b="1" dirty="0" smtClean="0">
                <a:latin typeface="Segoe Print" pitchFamily="2" charset="0"/>
              </a:rPr>
              <a:t>Reflect on your drawing as a group.  Give the Character a Name.</a:t>
            </a:r>
          </a:p>
          <a:p>
            <a:pPr marL="0" indent="0">
              <a:buNone/>
            </a:pPr>
            <a:r>
              <a:rPr lang="en-US" sz="6700" b="1" dirty="0" smtClean="0">
                <a:latin typeface="Segoe Print" pitchFamily="2" charset="0"/>
              </a:rPr>
              <a:t>What are the characteristics of this ‘21st century student’? </a:t>
            </a:r>
          </a:p>
          <a:p>
            <a:pPr marL="0" indent="0">
              <a:buNone/>
            </a:pPr>
            <a:endParaRPr lang="en-US" dirty="0">
              <a:latin typeface="Segoe Print" pitchFamily="2" charset="0"/>
            </a:endParaRPr>
          </a:p>
          <a:p>
            <a:pPr marL="457200" lvl="1" indent="0">
              <a:buNone/>
            </a:pPr>
            <a:r>
              <a:rPr lang="en-US" sz="4300" i="1" dirty="0" smtClean="0">
                <a:latin typeface="Segoe Print" pitchFamily="2" charset="0"/>
              </a:rPr>
              <a:t>Consider </a:t>
            </a:r>
            <a:r>
              <a:rPr lang="en-US" sz="4300" i="1" dirty="0">
                <a:latin typeface="Segoe Print" pitchFamily="2" charset="0"/>
              </a:rPr>
              <a:t>how the lived experiences of the students you teach are different from those of children who were at school in the 1960s, 1970s and 1980s. </a:t>
            </a:r>
            <a:endParaRPr lang="en-US" sz="4300" i="1" dirty="0" smtClean="0">
              <a:latin typeface="Segoe Print" pitchFamily="2" charset="0"/>
            </a:endParaRPr>
          </a:p>
          <a:p>
            <a:pPr marL="457200" lvl="1" indent="0">
              <a:buNone/>
            </a:pPr>
            <a:endParaRPr lang="en-US" dirty="0">
              <a:latin typeface="Segoe Print" pitchFamily="2" charset="0"/>
            </a:endParaRPr>
          </a:p>
          <a:p>
            <a:pPr marL="57150" indent="0">
              <a:buNone/>
            </a:pPr>
            <a:r>
              <a:rPr lang="en-US" sz="4900" dirty="0" smtClean="0">
                <a:latin typeface="Segoe Print" pitchFamily="2" charset="0"/>
              </a:rPr>
              <a:t>What </a:t>
            </a:r>
            <a:r>
              <a:rPr lang="en-US" sz="4900" dirty="0">
                <a:latin typeface="Segoe Print" pitchFamily="2" charset="0"/>
              </a:rPr>
              <a:t>are their aspirations? </a:t>
            </a:r>
            <a:endParaRPr lang="en-US" sz="4900" dirty="0" smtClean="0">
              <a:latin typeface="Segoe Print" pitchFamily="2" charset="0"/>
            </a:endParaRPr>
          </a:p>
          <a:p>
            <a:pPr marL="457200" lvl="1" indent="0">
              <a:buNone/>
            </a:pPr>
            <a:endParaRPr lang="en-US" sz="4900" dirty="0">
              <a:latin typeface="Segoe Print" pitchFamily="2" charset="0"/>
            </a:endParaRPr>
          </a:p>
          <a:p>
            <a:pPr marL="57150" indent="0">
              <a:buNone/>
            </a:pPr>
            <a:r>
              <a:rPr lang="en-US" sz="4900" dirty="0" smtClean="0">
                <a:latin typeface="Segoe Print" pitchFamily="2" charset="0"/>
              </a:rPr>
              <a:t>Now </a:t>
            </a:r>
            <a:r>
              <a:rPr lang="en-US" sz="4900" dirty="0">
                <a:latin typeface="Segoe Print" pitchFamily="2" charset="0"/>
              </a:rPr>
              <a:t>consider what your aspirations are for them. </a:t>
            </a:r>
            <a:endParaRPr lang="en-US" sz="4900" dirty="0" smtClean="0">
              <a:latin typeface="Segoe Print" pitchFamily="2" charset="0"/>
            </a:endParaRPr>
          </a:p>
          <a:p>
            <a:pPr marL="457200" lvl="1" indent="0">
              <a:buNone/>
            </a:pPr>
            <a:endParaRPr lang="en-US" sz="4900" dirty="0">
              <a:latin typeface="Segoe Print" pitchFamily="2" charset="0"/>
            </a:endParaRPr>
          </a:p>
          <a:p>
            <a:pPr marL="57150" indent="0">
              <a:buNone/>
            </a:pPr>
            <a:r>
              <a:rPr lang="en-US" sz="4900" dirty="0" smtClean="0">
                <a:latin typeface="Segoe Print" pitchFamily="2" charset="0"/>
              </a:rPr>
              <a:t>As </a:t>
            </a:r>
            <a:r>
              <a:rPr lang="en-US" sz="4900" dirty="0">
                <a:latin typeface="Segoe Print" pitchFamily="2" charset="0"/>
              </a:rPr>
              <a:t>a subject/year group teacher what hopes and ambitions do you have for your students? </a:t>
            </a:r>
            <a:endParaRPr lang="en-US" sz="4900" dirty="0" smtClean="0">
              <a:latin typeface="Segoe Print" pitchFamily="2" charset="0"/>
            </a:endParaRPr>
          </a:p>
          <a:p>
            <a:pPr marL="457200" lvl="1" indent="0">
              <a:buNone/>
            </a:pPr>
            <a:endParaRPr lang="en-US" sz="4900" dirty="0">
              <a:latin typeface="Segoe Print" pitchFamily="2" charset="0"/>
            </a:endParaRPr>
          </a:p>
          <a:p>
            <a:pPr marL="57150" indent="0">
              <a:buNone/>
            </a:pPr>
            <a:r>
              <a:rPr lang="en-US" sz="4900" dirty="0" smtClean="0">
                <a:latin typeface="Segoe Print" pitchFamily="2" charset="0"/>
              </a:rPr>
              <a:t>What </a:t>
            </a:r>
            <a:r>
              <a:rPr lang="en-US" sz="4900" dirty="0">
                <a:latin typeface="Segoe Print" pitchFamily="2" charset="0"/>
              </a:rPr>
              <a:t>are you trying to achieve in your teaching? </a:t>
            </a:r>
            <a:endParaRPr lang="en-US" sz="4900" dirty="0" smtClean="0">
              <a:latin typeface="Segoe Print" pitchFamily="2" charset="0"/>
            </a:endParaRPr>
          </a:p>
          <a:p>
            <a:pPr marL="457200" lvl="1" indent="0">
              <a:buNone/>
            </a:pPr>
            <a:endParaRPr lang="en-US" sz="4900" dirty="0">
              <a:latin typeface="Segoe Print" pitchFamily="2" charset="0"/>
            </a:endParaRPr>
          </a:p>
          <a:p>
            <a:pPr marL="57150" indent="0">
              <a:buNone/>
            </a:pPr>
            <a:r>
              <a:rPr lang="en-US" sz="4900" dirty="0" smtClean="0">
                <a:latin typeface="Segoe Print" pitchFamily="2" charset="0"/>
              </a:rPr>
              <a:t>What </a:t>
            </a:r>
            <a:r>
              <a:rPr lang="en-US" sz="4900" dirty="0">
                <a:latin typeface="Segoe Print" pitchFamily="2" charset="0"/>
              </a:rPr>
              <a:t>sorts of skills, knowledge and understandings do you hope to foster through your teaching that will support your students to achieve their aspirations and to be successful? </a:t>
            </a:r>
            <a:endParaRPr lang="en-US" sz="4900" dirty="0" smtClean="0">
              <a:latin typeface="Segoe Print" pitchFamily="2" charset="0"/>
            </a:endParaRPr>
          </a:p>
          <a:p>
            <a:pPr marL="57150" indent="0">
              <a:buNone/>
            </a:pPr>
            <a:endParaRPr lang="en-US" sz="4900" dirty="0">
              <a:latin typeface="Segoe Print" pitchFamily="2" charset="0"/>
            </a:endParaRPr>
          </a:p>
          <a:p>
            <a:pPr marL="57150" indent="0">
              <a:buNone/>
            </a:pPr>
            <a:r>
              <a:rPr lang="en-US" sz="4800" i="1" dirty="0" smtClean="0">
                <a:latin typeface="Segoe Print" pitchFamily="2" charset="0"/>
              </a:rPr>
              <a:t>Activity taken from “Digital Literacy across the Curriculum”</a:t>
            </a:r>
            <a:endParaRPr lang="en-AU" sz="4800" i="1" dirty="0">
              <a:latin typeface="Segoe Print" pitchFamily="2" charset="0"/>
            </a:endParaRPr>
          </a:p>
        </p:txBody>
      </p:sp>
      <p:sp>
        <p:nvSpPr>
          <p:cNvPr id="4" name="Right Arrow 3">
            <a:hlinkClick r:id="rId3" action="ppaction://hlinksldjump"/>
          </p:cNvPr>
          <p:cNvSpPr/>
          <p:nvPr/>
        </p:nvSpPr>
        <p:spPr>
          <a:xfrm>
            <a:off x="7247544" y="5445224"/>
            <a:ext cx="1584176" cy="1224136"/>
          </a:xfrm>
          <a:prstGeom prst="rightArrow">
            <a:avLst>
              <a:gd name="adj1" fmla="val 22646"/>
              <a:gd name="adj2" fmla="val 111020"/>
            </a:avLst>
          </a:prstGeom>
          <a:solidFill>
            <a:schemeClr val="bg2">
              <a:lumMod val="90000"/>
            </a:schemeClr>
          </a:solid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TextBox 4"/>
          <p:cNvSpPr txBox="1"/>
          <p:nvPr/>
        </p:nvSpPr>
        <p:spPr>
          <a:xfrm>
            <a:off x="7668344" y="5867980"/>
            <a:ext cx="720080" cy="369332"/>
          </a:xfrm>
          <a:prstGeom prst="rect">
            <a:avLst/>
          </a:prstGeom>
          <a:noFill/>
        </p:spPr>
        <p:txBody>
          <a:bodyPr wrap="square" rtlCol="0">
            <a:spAutoFit/>
          </a:bodyPr>
          <a:lstStyle/>
          <a:p>
            <a:r>
              <a:rPr lang="en-US" b="1" dirty="0" smtClean="0">
                <a:solidFill>
                  <a:schemeClr val="tx2">
                    <a:lumMod val="75000"/>
                  </a:schemeClr>
                </a:solidFill>
                <a:effectLst>
                  <a:outerShdw blurRad="38100" dist="38100" dir="2700000" algn="tl">
                    <a:srgbClr val="000000">
                      <a:alpha val="43137"/>
                    </a:srgbClr>
                  </a:outerShdw>
                </a:effectLst>
                <a:latin typeface="Papyrus" pitchFamily="66" charset="0"/>
              </a:rPr>
              <a:t>Play </a:t>
            </a:r>
            <a:endParaRPr lang="en-AU" b="1" dirty="0">
              <a:solidFill>
                <a:schemeClr val="tx2">
                  <a:lumMod val="75000"/>
                </a:schemeClr>
              </a:solidFill>
              <a:effectLst>
                <a:outerShdw blurRad="38100" dist="38100" dir="2700000" algn="tl">
                  <a:srgbClr val="000000">
                    <a:alpha val="43137"/>
                  </a:srgbClr>
                </a:outerShdw>
              </a:effectLst>
              <a:latin typeface="Papyrus" pitchFamily="66" charset="0"/>
            </a:endParaRPr>
          </a:p>
        </p:txBody>
      </p:sp>
    </p:spTree>
    <p:extLst>
      <p:ext uri="{BB962C8B-B14F-4D97-AF65-F5344CB8AC3E}">
        <p14:creationId xmlns:p14="http://schemas.microsoft.com/office/powerpoint/2010/main" val="33615140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05880"/>
            <a:ext cx="8229600" cy="1143000"/>
          </a:xfrm>
        </p:spPr>
        <p:txBody>
          <a:bodyPr>
            <a:normAutofit fontScale="90000"/>
          </a:bodyPr>
          <a:lstStyle/>
          <a:p>
            <a:pPr algn="r"/>
            <a:r>
              <a:rPr lang="en-US" b="1" dirty="0" smtClean="0">
                <a:effectLst>
                  <a:outerShdw blurRad="38100" dist="38100" dir="2700000" algn="tl">
                    <a:srgbClr val="000000">
                      <a:alpha val="43137"/>
                    </a:srgbClr>
                  </a:outerShdw>
                </a:effectLst>
                <a:latin typeface="Segoe Print" pitchFamily="2" charset="0"/>
              </a:rPr>
              <a:t>A Digital Perspective of the 21</a:t>
            </a:r>
            <a:r>
              <a:rPr lang="en-US" b="1" baseline="30000" dirty="0" smtClean="0">
                <a:effectLst>
                  <a:outerShdw blurRad="38100" dist="38100" dir="2700000" algn="tl">
                    <a:srgbClr val="000000">
                      <a:alpha val="43137"/>
                    </a:srgbClr>
                  </a:outerShdw>
                </a:effectLst>
                <a:latin typeface="Segoe Print" pitchFamily="2" charset="0"/>
              </a:rPr>
              <a:t>st</a:t>
            </a:r>
            <a:r>
              <a:rPr lang="en-US" b="1" dirty="0" smtClean="0">
                <a:effectLst>
                  <a:outerShdw blurRad="38100" dist="38100" dir="2700000" algn="tl">
                    <a:srgbClr val="000000">
                      <a:alpha val="43137"/>
                    </a:srgbClr>
                  </a:outerShdw>
                </a:effectLst>
                <a:latin typeface="Segoe Print" pitchFamily="2" charset="0"/>
              </a:rPr>
              <a:t> Century Learner</a:t>
            </a:r>
            <a:endParaRPr lang="en-AU" b="1" dirty="0">
              <a:effectLst>
                <a:outerShdw blurRad="38100" dist="38100" dir="2700000" algn="tl">
                  <a:srgbClr val="000000">
                    <a:alpha val="43137"/>
                  </a:srgbClr>
                </a:outerShdw>
              </a:effectLst>
              <a:latin typeface="Segoe Print" pitchFamily="2" charset="0"/>
            </a:endParaRPr>
          </a:p>
        </p:txBody>
      </p:sp>
      <p:sp>
        <p:nvSpPr>
          <p:cNvPr id="3" name="Content Placeholder 2"/>
          <p:cNvSpPr>
            <a:spLocks noGrp="1"/>
          </p:cNvSpPr>
          <p:nvPr>
            <p:ph idx="1"/>
          </p:nvPr>
        </p:nvSpPr>
        <p:spPr>
          <a:xfrm>
            <a:off x="457200" y="2712288"/>
            <a:ext cx="8229600" cy="1148760"/>
          </a:xfrm>
        </p:spPr>
        <p:txBody>
          <a:bodyPr/>
          <a:lstStyle/>
          <a:p>
            <a:pPr marL="0" indent="0" algn="r">
              <a:buNone/>
            </a:pPr>
            <a:r>
              <a:rPr lang="en-AU" dirty="0" smtClean="0">
                <a:latin typeface="Segoe Print" pitchFamily="2" charset="0"/>
                <a:hlinkClick r:id="rId3"/>
              </a:rPr>
              <a:t>http://www.slideshare.net/mscofino/the-21st-century-learner#</a:t>
            </a:r>
            <a:r>
              <a:rPr lang="en-AU" dirty="0" smtClean="0">
                <a:latin typeface="Segoe Print" pitchFamily="2" charset="0"/>
              </a:rPr>
              <a:t> </a:t>
            </a:r>
            <a:endParaRPr lang="en-AU" dirty="0">
              <a:latin typeface="Segoe Print" pitchFamily="2" charset="0"/>
            </a:endParaRPr>
          </a:p>
        </p:txBody>
      </p:sp>
      <p:sp>
        <p:nvSpPr>
          <p:cNvPr id="4" name="Right Arrow 3">
            <a:hlinkClick r:id="rId4" action="ppaction://hlinksldjump"/>
          </p:cNvPr>
          <p:cNvSpPr/>
          <p:nvPr/>
        </p:nvSpPr>
        <p:spPr>
          <a:xfrm rot="10800000">
            <a:off x="539552" y="5301208"/>
            <a:ext cx="1584176" cy="1224136"/>
          </a:xfrm>
          <a:prstGeom prst="rightArrow">
            <a:avLst>
              <a:gd name="adj1" fmla="val 22646"/>
              <a:gd name="adj2" fmla="val 111020"/>
            </a:avLst>
          </a:prstGeom>
          <a:solidFill>
            <a:schemeClr val="bg2">
              <a:lumMod val="90000"/>
            </a:schemeClr>
          </a:solid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TextBox 4">
            <a:hlinkClick r:id="rId5" action="ppaction://hlinksldjump"/>
          </p:cNvPr>
          <p:cNvSpPr txBox="1"/>
          <p:nvPr/>
        </p:nvSpPr>
        <p:spPr>
          <a:xfrm>
            <a:off x="971600" y="5733256"/>
            <a:ext cx="936104" cy="369332"/>
          </a:xfrm>
          <a:prstGeom prst="rect">
            <a:avLst/>
          </a:prstGeom>
          <a:noFill/>
        </p:spPr>
        <p:txBody>
          <a:bodyPr wrap="square" rtlCol="0">
            <a:spAutoFit/>
          </a:bodyPr>
          <a:lstStyle/>
          <a:p>
            <a:r>
              <a:rPr lang="en-US" b="1" dirty="0" smtClean="0">
                <a:solidFill>
                  <a:schemeClr val="tx2">
                    <a:lumMod val="75000"/>
                  </a:schemeClr>
                </a:solidFill>
                <a:effectLst>
                  <a:outerShdw blurRad="38100" dist="38100" dir="2700000" algn="tl">
                    <a:srgbClr val="000000">
                      <a:alpha val="43137"/>
                    </a:srgbClr>
                  </a:outerShdw>
                </a:effectLst>
                <a:latin typeface="Papyrus" pitchFamily="66" charset="0"/>
              </a:rPr>
              <a:t>Back</a:t>
            </a:r>
            <a:endParaRPr lang="en-AU" b="1" dirty="0">
              <a:solidFill>
                <a:schemeClr val="tx2">
                  <a:lumMod val="75000"/>
                </a:schemeClr>
              </a:solidFill>
              <a:effectLst>
                <a:outerShdw blurRad="38100" dist="38100" dir="2700000" algn="tl">
                  <a:srgbClr val="000000">
                    <a:alpha val="43137"/>
                  </a:srgbClr>
                </a:outerShdw>
              </a:effectLst>
              <a:latin typeface="Papyrus" pitchFamily="66" charset="0"/>
            </a:endParaRPr>
          </a:p>
        </p:txBody>
      </p:sp>
    </p:spTree>
    <p:extLst>
      <p:ext uri="{BB962C8B-B14F-4D97-AF65-F5344CB8AC3E}">
        <p14:creationId xmlns:p14="http://schemas.microsoft.com/office/powerpoint/2010/main" val="34333396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653" y="989856"/>
            <a:ext cx="8229600" cy="1143000"/>
          </a:xfrm>
        </p:spPr>
        <p:txBody>
          <a:bodyPr>
            <a:normAutofit fontScale="90000"/>
          </a:bodyPr>
          <a:lstStyle/>
          <a:p>
            <a:pPr algn="r"/>
            <a:r>
              <a:rPr lang="en-US" b="1" dirty="0" smtClean="0">
                <a:effectLst>
                  <a:outerShdw blurRad="38100" dist="38100" dir="2700000" algn="tl">
                    <a:srgbClr val="000000">
                      <a:alpha val="43137"/>
                    </a:srgbClr>
                  </a:outerShdw>
                </a:effectLst>
                <a:latin typeface="Segoe Print" pitchFamily="2" charset="0"/>
              </a:rPr>
              <a:t>Learning Perspectives/Theories</a:t>
            </a:r>
            <a:endParaRPr lang="en-AU" b="1" dirty="0">
              <a:effectLst>
                <a:outerShdw blurRad="38100" dist="38100" dir="2700000" algn="tl">
                  <a:srgbClr val="000000">
                    <a:alpha val="43137"/>
                  </a:srgbClr>
                </a:outerShdw>
              </a:effectLst>
              <a:latin typeface="Segoe Print" pitchFamily="2" charset="0"/>
            </a:endParaRPr>
          </a:p>
        </p:txBody>
      </p:sp>
      <p:sp>
        <p:nvSpPr>
          <p:cNvPr id="3" name="Content Placeholder 2"/>
          <p:cNvSpPr>
            <a:spLocks noGrp="1"/>
          </p:cNvSpPr>
          <p:nvPr>
            <p:ph idx="1"/>
          </p:nvPr>
        </p:nvSpPr>
        <p:spPr>
          <a:xfrm>
            <a:off x="457200" y="2583552"/>
            <a:ext cx="8219256" cy="3077696"/>
          </a:xfrm>
        </p:spPr>
        <p:txBody>
          <a:bodyPr>
            <a:normAutofit lnSpcReduction="10000"/>
          </a:bodyPr>
          <a:lstStyle/>
          <a:p>
            <a:pPr marL="0" indent="0">
              <a:buNone/>
            </a:pPr>
            <a:r>
              <a:rPr lang="en-AU" b="1" dirty="0">
                <a:latin typeface="Segoe Print" pitchFamily="2" charset="0"/>
              </a:rPr>
              <a:t>Behaviourism, </a:t>
            </a:r>
            <a:r>
              <a:rPr lang="en-AU" b="1" dirty="0" smtClean="0">
                <a:latin typeface="Segoe Print" pitchFamily="2" charset="0"/>
              </a:rPr>
              <a:t>Cognitivism </a:t>
            </a:r>
            <a:r>
              <a:rPr lang="en-AU" b="1" dirty="0">
                <a:latin typeface="Segoe Print" pitchFamily="2" charset="0"/>
              </a:rPr>
              <a:t>and Constructivism </a:t>
            </a:r>
            <a:endParaRPr lang="en-US" b="1" dirty="0">
              <a:latin typeface="Segoe Print" pitchFamily="2" charset="0"/>
            </a:endParaRPr>
          </a:p>
          <a:p>
            <a:pPr marL="0" indent="0">
              <a:buNone/>
            </a:pPr>
            <a:endParaRPr lang="en-US" b="1" dirty="0" smtClean="0">
              <a:latin typeface="Segoe Print" pitchFamily="2" charset="0"/>
            </a:endParaRPr>
          </a:p>
          <a:p>
            <a:pPr marL="0" indent="0">
              <a:buNone/>
            </a:pPr>
            <a:r>
              <a:rPr lang="en-US" b="1" dirty="0" smtClean="0">
                <a:latin typeface="Segoe Print" pitchFamily="2" charset="0"/>
              </a:rPr>
              <a:t>Each </a:t>
            </a:r>
            <a:r>
              <a:rPr lang="en-US" b="1" dirty="0">
                <a:latin typeface="Segoe Print" pitchFamily="2" charset="0"/>
              </a:rPr>
              <a:t>teacher and </a:t>
            </a:r>
            <a:r>
              <a:rPr lang="en-US" b="1" dirty="0" smtClean="0">
                <a:latin typeface="Segoe Print" pitchFamily="2" charset="0"/>
              </a:rPr>
              <a:t>subject will </a:t>
            </a:r>
            <a:r>
              <a:rPr lang="en-US" b="1" dirty="0">
                <a:latin typeface="Segoe Print" pitchFamily="2" charset="0"/>
              </a:rPr>
              <a:t>adopt a different learning </a:t>
            </a:r>
            <a:r>
              <a:rPr lang="en-US" b="1" dirty="0" smtClean="0">
                <a:latin typeface="Segoe Print" pitchFamily="2" charset="0"/>
              </a:rPr>
              <a:t>perspective</a:t>
            </a:r>
          </a:p>
          <a:p>
            <a:pPr marL="0" indent="0">
              <a:buNone/>
            </a:pPr>
            <a:endParaRPr lang="en-AU" dirty="0">
              <a:latin typeface="Segoe Print" pitchFamily="2" charset="0"/>
            </a:endParaRPr>
          </a:p>
          <a:p>
            <a:pPr marL="0" indent="0">
              <a:buNone/>
            </a:pPr>
            <a:r>
              <a:rPr lang="en-US" b="1" u="sng" dirty="0" smtClean="0">
                <a:latin typeface="Segoe Print" pitchFamily="2" charset="0"/>
                <a:hlinkClick r:id="rId3"/>
              </a:rPr>
              <a:t>http</a:t>
            </a:r>
            <a:r>
              <a:rPr lang="en-US" b="1" u="sng" dirty="0">
                <a:latin typeface="Segoe Print" pitchFamily="2" charset="0"/>
                <a:hlinkClick r:id="rId3"/>
              </a:rPr>
              <a:t>://www.youtube.com/watch?v=0YOqgXjynd0</a:t>
            </a:r>
            <a:r>
              <a:rPr lang="en-US" b="1" dirty="0">
                <a:latin typeface="Segoe Print" pitchFamily="2" charset="0"/>
              </a:rPr>
              <a:t> </a:t>
            </a:r>
            <a:endParaRPr lang="en-AU" dirty="0">
              <a:latin typeface="Segoe Print" pitchFamily="2" charset="0"/>
            </a:endParaRPr>
          </a:p>
          <a:p>
            <a:endParaRPr lang="en-AU" dirty="0">
              <a:latin typeface="Segoe Print" pitchFamily="2" charset="0"/>
            </a:endParaRPr>
          </a:p>
        </p:txBody>
      </p:sp>
      <p:sp>
        <p:nvSpPr>
          <p:cNvPr id="4" name="Right Arrow 3">
            <a:hlinkClick r:id="rId4" action="ppaction://hlinksldjump"/>
          </p:cNvPr>
          <p:cNvSpPr/>
          <p:nvPr/>
        </p:nvSpPr>
        <p:spPr>
          <a:xfrm>
            <a:off x="7247544" y="5157192"/>
            <a:ext cx="1584176" cy="1224136"/>
          </a:xfrm>
          <a:prstGeom prst="rightArrow">
            <a:avLst>
              <a:gd name="adj1" fmla="val 22646"/>
              <a:gd name="adj2" fmla="val 111020"/>
            </a:avLst>
          </a:prstGeom>
          <a:solidFill>
            <a:schemeClr val="bg2">
              <a:lumMod val="90000"/>
            </a:schemeClr>
          </a:solid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TextBox 4"/>
          <p:cNvSpPr txBox="1"/>
          <p:nvPr/>
        </p:nvSpPr>
        <p:spPr>
          <a:xfrm>
            <a:off x="7668344" y="5579948"/>
            <a:ext cx="720080" cy="369332"/>
          </a:xfrm>
          <a:prstGeom prst="rect">
            <a:avLst/>
          </a:prstGeom>
          <a:noFill/>
        </p:spPr>
        <p:txBody>
          <a:bodyPr wrap="square" rtlCol="0">
            <a:spAutoFit/>
          </a:bodyPr>
          <a:lstStyle/>
          <a:p>
            <a:r>
              <a:rPr lang="en-US" b="1" dirty="0" smtClean="0">
                <a:solidFill>
                  <a:schemeClr val="tx2">
                    <a:lumMod val="75000"/>
                  </a:schemeClr>
                </a:solidFill>
                <a:effectLst>
                  <a:outerShdw blurRad="38100" dist="38100" dir="2700000" algn="tl">
                    <a:srgbClr val="000000">
                      <a:alpha val="43137"/>
                    </a:srgbClr>
                  </a:outerShdw>
                </a:effectLst>
                <a:latin typeface="Papyrus" pitchFamily="66" charset="0"/>
              </a:rPr>
              <a:t>Next</a:t>
            </a:r>
            <a:endParaRPr lang="en-AU" b="1" dirty="0">
              <a:solidFill>
                <a:schemeClr val="tx2">
                  <a:lumMod val="75000"/>
                </a:schemeClr>
              </a:solidFill>
              <a:effectLst>
                <a:outerShdw blurRad="38100" dist="38100" dir="2700000" algn="tl">
                  <a:srgbClr val="000000">
                    <a:alpha val="43137"/>
                  </a:srgbClr>
                </a:outerShdw>
              </a:effectLst>
              <a:latin typeface="Papyrus" pitchFamily="66" charset="0"/>
            </a:endParaRPr>
          </a:p>
        </p:txBody>
      </p:sp>
    </p:spTree>
    <p:extLst>
      <p:ext uri="{BB962C8B-B14F-4D97-AF65-F5344CB8AC3E}">
        <p14:creationId xmlns:p14="http://schemas.microsoft.com/office/powerpoint/2010/main" val="32101082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effectLst>
                  <a:outerShdw blurRad="38100" dist="38100" dir="2700000" algn="tl">
                    <a:srgbClr val="000000">
                      <a:alpha val="43137"/>
                    </a:srgbClr>
                  </a:outerShdw>
                </a:effectLst>
                <a:latin typeface="Segoe Print" pitchFamily="2" charset="0"/>
              </a:rPr>
              <a:t>Cognitive Load Theory</a:t>
            </a:r>
            <a:endParaRPr lang="en-AU" b="1" dirty="0">
              <a:effectLst>
                <a:outerShdw blurRad="38100" dist="38100" dir="2700000" algn="tl">
                  <a:srgbClr val="000000">
                    <a:alpha val="43137"/>
                  </a:srgbClr>
                </a:outerShdw>
              </a:effectLst>
              <a:latin typeface="Segoe Print" pitchFamily="2" charset="0"/>
            </a:endParaRPr>
          </a:p>
        </p:txBody>
      </p:sp>
      <p:sp>
        <p:nvSpPr>
          <p:cNvPr id="3" name="Content Placeholder 2"/>
          <p:cNvSpPr>
            <a:spLocks noGrp="1"/>
          </p:cNvSpPr>
          <p:nvPr>
            <p:ph idx="1"/>
          </p:nvPr>
        </p:nvSpPr>
        <p:spPr>
          <a:xfrm>
            <a:off x="457200" y="1935480"/>
            <a:ext cx="8229600" cy="1493520"/>
          </a:xfrm>
        </p:spPr>
        <p:txBody>
          <a:bodyPr>
            <a:normAutofit/>
          </a:bodyPr>
          <a:lstStyle/>
          <a:p>
            <a:pPr marL="0" indent="0">
              <a:buNone/>
            </a:pPr>
            <a:endParaRPr lang="en-US" b="1" u="sng" dirty="0">
              <a:latin typeface="Segoe Print" pitchFamily="2" charset="0"/>
              <a:hlinkClick r:id="rId3"/>
            </a:endParaRPr>
          </a:p>
          <a:p>
            <a:pPr marL="0" indent="0" algn="r">
              <a:buNone/>
            </a:pPr>
            <a:r>
              <a:rPr lang="en-US" b="1" u="sng" dirty="0" smtClean="0">
                <a:latin typeface="Segoe Print" pitchFamily="2" charset="0"/>
                <a:hlinkClick r:id="rId3"/>
              </a:rPr>
              <a:t>http</a:t>
            </a:r>
            <a:r>
              <a:rPr lang="en-US" b="1" u="sng" dirty="0">
                <a:latin typeface="Segoe Print" pitchFamily="2" charset="0"/>
                <a:hlinkClick r:id="rId3"/>
              </a:rPr>
              <a:t>://www.instructionaldesign.org/theories/cognitive-load.html</a:t>
            </a:r>
            <a:r>
              <a:rPr lang="en-US" b="1" dirty="0">
                <a:latin typeface="Segoe Print" pitchFamily="2" charset="0"/>
              </a:rPr>
              <a:t> </a:t>
            </a:r>
            <a:endParaRPr lang="en-AU" dirty="0">
              <a:latin typeface="Segoe Print" pitchFamily="2" charset="0"/>
            </a:endParaRPr>
          </a:p>
          <a:p>
            <a:pPr marL="0" indent="0">
              <a:buNone/>
            </a:pPr>
            <a:endParaRPr lang="en-US" b="1" u="sng" dirty="0" smtClean="0">
              <a:latin typeface="Segoe Print" pitchFamily="2" charset="0"/>
            </a:endParaRPr>
          </a:p>
        </p:txBody>
      </p:sp>
      <p:sp>
        <p:nvSpPr>
          <p:cNvPr id="4" name="Right Arrow 3">
            <a:hlinkClick r:id="rId4" action="ppaction://hlinksldjump"/>
          </p:cNvPr>
          <p:cNvSpPr/>
          <p:nvPr/>
        </p:nvSpPr>
        <p:spPr>
          <a:xfrm rot="10800000">
            <a:off x="539552" y="5301208"/>
            <a:ext cx="1584176" cy="1224136"/>
          </a:xfrm>
          <a:prstGeom prst="rightArrow">
            <a:avLst>
              <a:gd name="adj1" fmla="val 22646"/>
              <a:gd name="adj2" fmla="val 111020"/>
            </a:avLst>
          </a:prstGeom>
          <a:solidFill>
            <a:schemeClr val="bg2">
              <a:lumMod val="90000"/>
            </a:schemeClr>
          </a:solid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TextBox 4">
            <a:hlinkClick r:id="rId5" action="ppaction://hlinksldjump"/>
          </p:cNvPr>
          <p:cNvSpPr txBox="1"/>
          <p:nvPr/>
        </p:nvSpPr>
        <p:spPr>
          <a:xfrm>
            <a:off x="971600" y="5733256"/>
            <a:ext cx="936104" cy="369332"/>
          </a:xfrm>
          <a:prstGeom prst="rect">
            <a:avLst/>
          </a:prstGeom>
          <a:noFill/>
        </p:spPr>
        <p:txBody>
          <a:bodyPr wrap="square" rtlCol="0">
            <a:spAutoFit/>
          </a:bodyPr>
          <a:lstStyle/>
          <a:p>
            <a:r>
              <a:rPr lang="en-US" b="1" dirty="0" smtClean="0">
                <a:solidFill>
                  <a:schemeClr val="tx2">
                    <a:lumMod val="75000"/>
                  </a:schemeClr>
                </a:solidFill>
                <a:effectLst>
                  <a:outerShdw blurRad="38100" dist="38100" dir="2700000" algn="tl">
                    <a:srgbClr val="000000">
                      <a:alpha val="43137"/>
                    </a:srgbClr>
                  </a:outerShdw>
                </a:effectLst>
                <a:latin typeface="Papyrus" pitchFamily="66" charset="0"/>
              </a:rPr>
              <a:t>Back</a:t>
            </a:r>
            <a:endParaRPr lang="en-AU" b="1" dirty="0">
              <a:solidFill>
                <a:schemeClr val="tx2">
                  <a:lumMod val="75000"/>
                </a:schemeClr>
              </a:solidFill>
              <a:effectLst>
                <a:outerShdw blurRad="38100" dist="38100" dir="2700000" algn="tl">
                  <a:srgbClr val="000000">
                    <a:alpha val="43137"/>
                  </a:srgbClr>
                </a:outerShdw>
              </a:effectLst>
              <a:latin typeface="Papyrus" pitchFamily="66" charset="0"/>
            </a:endParaRPr>
          </a:p>
        </p:txBody>
      </p:sp>
    </p:spTree>
    <p:extLst>
      <p:ext uri="{BB962C8B-B14F-4D97-AF65-F5344CB8AC3E}">
        <p14:creationId xmlns:p14="http://schemas.microsoft.com/office/powerpoint/2010/main" val="17140020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ight Arrow 3">
            <a:hlinkClick r:id="rId3" action="ppaction://hlinksldjump"/>
          </p:cNvPr>
          <p:cNvSpPr/>
          <p:nvPr/>
        </p:nvSpPr>
        <p:spPr>
          <a:xfrm rot="10800000">
            <a:off x="389996" y="5733256"/>
            <a:ext cx="1445699" cy="1008112"/>
          </a:xfrm>
          <a:prstGeom prst="rightArrow">
            <a:avLst>
              <a:gd name="adj1" fmla="val 22646"/>
              <a:gd name="adj2" fmla="val 111020"/>
            </a:avLst>
          </a:prstGeom>
          <a:solidFill>
            <a:schemeClr val="bg2">
              <a:lumMod val="90000"/>
            </a:schemeClr>
          </a:solid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TextBox 4">
            <a:hlinkClick r:id="rId4" action="ppaction://hlinksldjump"/>
          </p:cNvPr>
          <p:cNvSpPr txBox="1"/>
          <p:nvPr/>
        </p:nvSpPr>
        <p:spPr>
          <a:xfrm>
            <a:off x="755576" y="6014456"/>
            <a:ext cx="854277" cy="369332"/>
          </a:xfrm>
          <a:prstGeom prst="rect">
            <a:avLst/>
          </a:prstGeom>
          <a:noFill/>
        </p:spPr>
        <p:txBody>
          <a:bodyPr wrap="square" rtlCol="0">
            <a:spAutoFit/>
          </a:bodyPr>
          <a:lstStyle/>
          <a:p>
            <a:r>
              <a:rPr lang="en-US" b="1" dirty="0" smtClean="0">
                <a:solidFill>
                  <a:schemeClr val="tx2">
                    <a:lumMod val="75000"/>
                  </a:schemeClr>
                </a:solidFill>
                <a:effectLst>
                  <a:outerShdw blurRad="38100" dist="38100" dir="2700000" algn="tl">
                    <a:srgbClr val="000000">
                      <a:alpha val="43137"/>
                    </a:srgbClr>
                  </a:outerShdw>
                </a:effectLst>
                <a:latin typeface="Papyrus" pitchFamily="66" charset="0"/>
              </a:rPr>
              <a:t>Back</a:t>
            </a:r>
            <a:endParaRPr lang="en-AU" b="1" dirty="0">
              <a:solidFill>
                <a:schemeClr val="tx2">
                  <a:lumMod val="75000"/>
                </a:schemeClr>
              </a:solidFill>
              <a:effectLst>
                <a:outerShdw blurRad="38100" dist="38100" dir="2700000" algn="tl">
                  <a:srgbClr val="000000">
                    <a:alpha val="43137"/>
                  </a:srgbClr>
                </a:outerShdw>
              </a:effectLst>
              <a:latin typeface="Papyrus" pitchFamily="66" charset="0"/>
            </a:endParaRPr>
          </a:p>
        </p:txBody>
      </p:sp>
      <p:sp>
        <p:nvSpPr>
          <p:cNvPr id="2" name="Title 1"/>
          <p:cNvSpPr>
            <a:spLocks noGrp="1"/>
          </p:cNvSpPr>
          <p:nvPr>
            <p:ph type="title"/>
          </p:nvPr>
        </p:nvSpPr>
        <p:spPr/>
        <p:txBody>
          <a:bodyPr/>
          <a:lstStyle/>
          <a:p>
            <a:pPr algn="r"/>
            <a:r>
              <a:rPr lang="en-US" b="1" dirty="0" smtClean="0">
                <a:effectLst>
                  <a:outerShdw blurRad="38100" dist="38100" dir="2700000" algn="tl">
                    <a:srgbClr val="000000">
                      <a:alpha val="43137"/>
                    </a:srgbClr>
                  </a:outerShdw>
                </a:effectLst>
                <a:latin typeface="Segoe Print" pitchFamily="2" charset="0"/>
              </a:rPr>
              <a:t>Connectivism</a:t>
            </a:r>
            <a:endParaRPr lang="en-AU" b="1" dirty="0">
              <a:effectLst>
                <a:outerShdw blurRad="38100" dist="38100" dir="2700000" algn="tl">
                  <a:srgbClr val="000000">
                    <a:alpha val="43137"/>
                  </a:srgbClr>
                </a:outerShdw>
              </a:effectLst>
              <a:latin typeface="Segoe Print" pitchFamily="2" charset="0"/>
            </a:endParaRPr>
          </a:p>
        </p:txBody>
      </p:sp>
      <p:sp>
        <p:nvSpPr>
          <p:cNvPr id="3" name="Content Placeholder 2"/>
          <p:cNvSpPr>
            <a:spLocks noGrp="1"/>
          </p:cNvSpPr>
          <p:nvPr>
            <p:ph idx="1"/>
          </p:nvPr>
        </p:nvSpPr>
        <p:spPr>
          <a:xfrm>
            <a:off x="467544" y="1628800"/>
            <a:ext cx="8229600" cy="4525963"/>
          </a:xfrm>
        </p:spPr>
        <p:txBody>
          <a:bodyPr>
            <a:normAutofit/>
          </a:bodyPr>
          <a:lstStyle/>
          <a:p>
            <a:pPr marL="0" indent="0">
              <a:buNone/>
            </a:pPr>
            <a:endParaRPr lang="en-US" dirty="0" smtClean="0">
              <a:latin typeface="Segoe Print" pitchFamily="2" charset="0"/>
            </a:endParaRPr>
          </a:p>
          <a:p>
            <a:pPr marL="0" indent="0">
              <a:buNone/>
            </a:pPr>
            <a:r>
              <a:rPr lang="en-US" sz="1900" dirty="0" smtClean="0">
                <a:latin typeface="Segoe Print" pitchFamily="2" charset="0"/>
              </a:rPr>
              <a:t>What we need to consider when working with the 21</a:t>
            </a:r>
            <a:r>
              <a:rPr lang="en-US" sz="1900" baseline="30000" dirty="0" smtClean="0">
                <a:latin typeface="Segoe Print" pitchFamily="2" charset="0"/>
              </a:rPr>
              <a:t>st</a:t>
            </a:r>
            <a:r>
              <a:rPr lang="en-US" sz="1900" dirty="0" smtClean="0">
                <a:latin typeface="Segoe Print" pitchFamily="2" charset="0"/>
              </a:rPr>
              <a:t> Century Learner</a:t>
            </a:r>
          </a:p>
          <a:p>
            <a:pPr marL="0" indent="0">
              <a:buNone/>
            </a:pPr>
            <a:r>
              <a:rPr lang="en-US" sz="1900" b="1" dirty="0" smtClean="0">
                <a:latin typeface="Segoe Print" pitchFamily="2" charset="0"/>
              </a:rPr>
              <a:t>	Social </a:t>
            </a:r>
            <a:r>
              <a:rPr lang="en-US" sz="1900" b="1" dirty="0">
                <a:latin typeface="Segoe Print" pitchFamily="2" charset="0"/>
              </a:rPr>
              <a:t>Media (Facebook, </a:t>
            </a:r>
            <a:r>
              <a:rPr lang="en-US" sz="1900" b="1" dirty="0" smtClean="0">
                <a:latin typeface="Segoe Print" pitchFamily="2" charset="0"/>
              </a:rPr>
              <a:t>MySpace, Twitter)</a:t>
            </a:r>
          </a:p>
          <a:p>
            <a:pPr marL="0" indent="0">
              <a:buNone/>
            </a:pPr>
            <a:r>
              <a:rPr lang="en-US" sz="1900" b="1" dirty="0">
                <a:latin typeface="Segoe Print" pitchFamily="2" charset="0"/>
              </a:rPr>
              <a:t>	</a:t>
            </a:r>
            <a:r>
              <a:rPr lang="en-US" sz="1900" b="1" dirty="0" smtClean="0">
                <a:latin typeface="Segoe Print" pitchFamily="2" charset="0"/>
              </a:rPr>
              <a:t>YouTube</a:t>
            </a:r>
          </a:p>
          <a:p>
            <a:pPr marL="0" indent="0">
              <a:buNone/>
            </a:pPr>
            <a:r>
              <a:rPr lang="en-US" sz="1900" b="1" dirty="0">
                <a:latin typeface="Segoe Print" pitchFamily="2" charset="0"/>
              </a:rPr>
              <a:t>	</a:t>
            </a:r>
            <a:r>
              <a:rPr lang="en-US" sz="1900" b="1" dirty="0" smtClean="0">
                <a:latin typeface="Segoe Print" pitchFamily="2" charset="0"/>
              </a:rPr>
              <a:t>Networking</a:t>
            </a:r>
            <a:endParaRPr lang="en-AU" sz="1900" dirty="0">
              <a:latin typeface="Segoe Print" pitchFamily="2" charset="0"/>
            </a:endParaRPr>
          </a:p>
          <a:p>
            <a:pPr marL="0" indent="0">
              <a:buNone/>
            </a:pPr>
            <a:r>
              <a:rPr lang="en-US" sz="1900" b="1" dirty="0" smtClean="0">
                <a:latin typeface="Segoe Print" pitchFamily="2" charset="0"/>
              </a:rPr>
              <a:t>	Blogs </a:t>
            </a:r>
          </a:p>
          <a:p>
            <a:pPr marL="0" indent="0">
              <a:buNone/>
            </a:pPr>
            <a:r>
              <a:rPr lang="en-US" sz="1900" b="1" dirty="0">
                <a:latin typeface="Segoe Print" pitchFamily="2" charset="0"/>
              </a:rPr>
              <a:t>	</a:t>
            </a:r>
            <a:r>
              <a:rPr lang="en-US" sz="1900" b="1" dirty="0" smtClean="0">
                <a:latin typeface="Segoe Print" pitchFamily="2" charset="0"/>
              </a:rPr>
              <a:t>Wikis</a:t>
            </a:r>
          </a:p>
          <a:p>
            <a:pPr marL="0" indent="0">
              <a:buNone/>
            </a:pPr>
            <a:r>
              <a:rPr lang="en-US" sz="1900" b="1" dirty="0">
                <a:latin typeface="Segoe Print" pitchFamily="2" charset="0"/>
              </a:rPr>
              <a:t>	</a:t>
            </a:r>
            <a:r>
              <a:rPr lang="en-US" sz="1900" b="1" dirty="0" smtClean="0">
                <a:latin typeface="Segoe Print" pitchFamily="2" charset="0"/>
              </a:rPr>
              <a:t>Mobile Technologies</a:t>
            </a:r>
          </a:p>
          <a:p>
            <a:pPr marL="0" indent="0">
              <a:buNone/>
            </a:pPr>
            <a:r>
              <a:rPr lang="en-US" sz="1900" dirty="0" smtClean="0">
                <a:latin typeface="Segoe Print" pitchFamily="2" charset="0"/>
              </a:rPr>
              <a:t>A practical example of this working with technology:</a:t>
            </a:r>
          </a:p>
          <a:p>
            <a:pPr marL="457200" lvl="1" indent="0">
              <a:buNone/>
            </a:pPr>
            <a:r>
              <a:rPr lang="en-US" sz="1900" u="sng" dirty="0">
                <a:latin typeface="Segoe Print" pitchFamily="2" charset="0"/>
                <a:hlinkClick r:id="rId5"/>
              </a:rPr>
              <a:t>http://www.youtube.com/user/EricWhitacresVrtlChr?blend=6&amp;ob=5#p/f/2/zyLX2cke-Lw</a:t>
            </a:r>
            <a:r>
              <a:rPr lang="en-US" sz="1900" dirty="0">
                <a:latin typeface="Segoe Print" pitchFamily="2" charset="0"/>
              </a:rPr>
              <a:t> </a:t>
            </a:r>
            <a:endParaRPr lang="en-AU" sz="1900" dirty="0">
              <a:latin typeface="Segoe Print" pitchFamily="2" charset="0"/>
            </a:endParaRPr>
          </a:p>
          <a:p>
            <a:pPr marL="457200" lvl="1" indent="0">
              <a:buNone/>
            </a:pPr>
            <a:endParaRPr lang="en-AU" dirty="0">
              <a:latin typeface="Segoe Print" pitchFamily="2" charset="0"/>
            </a:endParaRPr>
          </a:p>
        </p:txBody>
      </p:sp>
    </p:spTree>
    <p:extLst>
      <p:ext uri="{BB962C8B-B14F-4D97-AF65-F5344CB8AC3E}">
        <p14:creationId xmlns:p14="http://schemas.microsoft.com/office/powerpoint/2010/main" val="19525881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7848"/>
            <a:ext cx="8229600" cy="1143000"/>
          </a:xfrm>
        </p:spPr>
        <p:txBody>
          <a:bodyPr>
            <a:normAutofit fontScale="90000"/>
          </a:bodyPr>
          <a:lstStyle/>
          <a:p>
            <a:pPr algn="r"/>
            <a:r>
              <a:rPr lang="en-US" sz="4000" b="1" dirty="0" smtClean="0">
                <a:effectLst>
                  <a:outerShdw blurRad="38100" dist="38100" dir="2700000" algn="tl">
                    <a:srgbClr val="000000">
                      <a:alpha val="43137"/>
                    </a:srgbClr>
                  </a:outerShdw>
                </a:effectLst>
                <a:latin typeface="Segoe Print" pitchFamily="2" charset="0"/>
              </a:rPr>
              <a:t>Designing Resources for Classroom Use</a:t>
            </a:r>
            <a:endParaRPr lang="en-AU" sz="4000" b="1" dirty="0">
              <a:effectLst>
                <a:outerShdw blurRad="38100" dist="38100" dir="2700000" algn="tl">
                  <a:srgbClr val="000000">
                    <a:alpha val="43137"/>
                  </a:srgbClr>
                </a:outerShdw>
              </a:effectLst>
              <a:latin typeface="Segoe Print" pitchFamily="2" charset="0"/>
            </a:endParaRPr>
          </a:p>
        </p:txBody>
      </p:sp>
      <p:sp>
        <p:nvSpPr>
          <p:cNvPr id="3" name="Content Placeholder 2"/>
          <p:cNvSpPr>
            <a:spLocks noGrp="1"/>
          </p:cNvSpPr>
          <p:nvPr>
            <p:ph idx="1"/>
          </p:nvPr>
        </p:nvSpPr>
        <p:spPr>
          <a:xfrm>
            <a:off x="251520" y="2943592"/>
            <a:ext cx="8435280" cy="1277496"/>
          </a:xfrm>
        </p:spPr>
        <p:txBody>
          <a:bodyPr/>
          <a:lstStyle/>
          <a:p>
            <a:pPr marL="0" indent="0">
              <a:buNone/>
            </a:pPr>
            <a:r>
              <a:rPr lang="en-US" b="1" u="sng" dirty="0" smtClean="0">
                <a:solidFill>
                  <a:schemeClr val="bg2">
                    <a:lumMod val="75000"/>
                  </a:schemeClr>
                </a:solidFill>
                <a:hlinkClick r:id="rId3"/>
              </a:rPr>
              <a:t>http://www.innovativelearning.com/teaching/index.html</a:t>
            </a:r>
            <a:r>
              <a:rPr lang="en-US" b="1" dirty="0" smtClean="0">
                <a:solidFill>
                  <a:schemeClr val="bg2">
                    <a:lumMod val="75000"/>
                  </a:schemeClr>
                </a:solidFill>
              </a:rPr>
              <a:t> </a:t>
            </a:r>
            <a:endParaRPr lang="en-AU" dirty="0" smtClean="0">
              <a:solidFill>
                <a:schemeClr val="bg2">
                  <a:lumMod val="75000"/>
                </a:schemeClr>
              </a:solidFill>
            </a:endParaRPr>
          </a:p>
          <a:p>
            <a:endParaRPr lang="en-AU" dirty="0"/>
          </a:p>
        </p:txBody>
      </p:sp>
      <p:sp>
        <p:nvSpPr>
          <p:cNvPr id="4" name="Right Arrow 3">
            <a:hlinkClick r:id="rId4" action="ppaction://hlinksldjump"/>
          </p:cNvPr>
          <p:cNvSpPr/>
          <p:nvPr/>
        </p:nvSpPr>
        <p:spPr>
          <a:xfrm rot="10800000">
            <a:off x="539552" y="5301208"/>
            <a:ext cx="1584176" cy="1224136"/>
          </a:xfrm>
          <a:prstGeom prst="rightArrow">
            <a:avLst>
              <a:gd name="adj1" fmla="val 22646"/>
              <a:gd name="adj2" fmla="val 111020"/>
            </a:avLst>
          </a:prstGeom>
          <a:solidFill>
            <a:schemeClr val="bg2">
              <a:lumMod val="90000"/>
            </a:schemeClr>
          </a:solid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TextBox 4">
            <a:hlinkClick r:id="rId5" action="ppaction://hlinksldjump"/>
          </p:cNvPr>
          <p:cNvSpPr txBox="1"/>
          <p:nvPr/>
        </p:nvSpPr>
        <p:spPr>
          <a:xfrm>
            <a:off x="971600" y="5733256"/>
            <a:ext cx="936104" cy="369332"/>
          </a:xfrm>
          <a:prstGeom prst="rect">
            <a:avLst/>
          </a:prstGeom>
          <a:noFill/>
        </p:spPr>
        <p:txBody>
          <a:bodyPr wrap="square" rtlCol="0">
            <a:spAutoFit/>
          </a:bodyPr>
          <a:lstStyle/>
          <a:p>
            <a:r>
              <a:rPr lang="en-US" b="1" dirty="0" smtClean="0">
                <a:solidFill>
                  <a:schemeClr val="tx2">
                    <a:lumMod val="75000"/>
                  </a:schemeClr>
                </a:solidFill>
                <a:effectLst>
                  <a:outerShdw blurRad="38100" dist="38100" dir="2700000" algn="tl">
                    <a:srgbClr val="000000">
                      <a:alpha val="43137"/>
                    </a:srgbClr>
                  </a:outerShdw>
                </a:effectLst>
                <a:latin typeface="Papyrus" pitchFamily="66" charset="0"/>
              </a:rPr>
              <a:t>Back</a:t>
            </a:r>
            <a:endParaRPr lang="en-AU" b="1" dirty="0">
              <a:solidFill>
                <a:schemeClr val="tx2">
                  <a:lumMod val="75000"/>
                </a:schemeClr>
              </a:solidFill>
              <a:effectLst>
                <a:outerShdw blurRad="38100" dist="38100" dir="2700000" algn="tl">
                  <a:srgbClr val="000000">
                    <a:alpha val="43137"/>
                  </a:srgbClr>
                </a:outerShdw>
              </a:effectLst>
              <a:latin typeface="Papyrus" pitchFamily="66" charset="0"/>
            </a:endParaRPr>
          </a:p>
        </p:txBody>
      </p:sp>
    </p:spTree>
    <p:extLst>
      <p:ext uri="{BB962C8B-B14F-4D97-AF65-F5344CB8AC3E}">
        <p14:creationId xmlns:p14="http://schemas.microsoft.com/office/powerpoint/2010/main" val="17242523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b="1" dirty="0" smtClean="0">
                <a:effectLst>
                  <a:outerShdw blurRad="38100" dist="38100" dir="2700000" algn="tl">
                    <a:srgbClr val="000000">
                      <a:alpha val="43137"/>
                    </a:srgbClr>
                  </a:outerShdw>
                </a:effectLst>
                <a:latin typeface="Segoe Print" pitchFamily="2" charset="0"/>
              </a:rPr>
              <a:t>Resources</a:t>
            </a:r>
            <a:endParaRPr lang="en-AU" b="1" dirty="0">
              <a:effectLst>
                <a:outerShdw blurRad="38100" dist="38100" dir="2700000" algn="tl">
                  <a:srgbClr val="000000">
                    <a:alpha val="43137"/>
                  </a:srgbClr>
                </a:outerShdw>
              </a:effectLst>
              <a:latin typeface="Segoe Print" pitchFamily="2" charset="0"/>
            </a:endParaRPr>
          </a:p>
        </p:txBody>
      </p:sp>
      <p:sp>
        <p:nvSpPr>
          <p:cNvPr id="3" name="Content Placeholder 2"/>
          <p:cNvSpPr>
            <a:spLocks noGrp="1"/>
          </p:cNvSpPr>
          <p:nvPr>
            <p:ph idx="1"/>
          </p:nvPr>
        </p:nvSpPr>
        <p:spPr/>
        <p:txBody>
          <a:bodyPr>
            <a:normAutofit/>
          </a:bodyPr>
          <a:lstStyle/>
          <a:p>
            <a:pPr marL="0" indent="0">
              <a:buNone/>
            </a:pPr>
            <a:r>
              <a:rPr lang="en-US" sz="1700" i="1" dirty="0" smtClean="0"/>
              <a:t>Images:</a:t>
            </a:r>
          </a:p>
          <a:p>
            <a:pPr marL="0" indent="0">
              <a:buNone/>
            </a:pPr>
            <a:endParaRPr lang="en-US" sz="1700" dirty="0" smtClean="0"/>
          </a:p>
          <a:p>
            <a:pPr marL="0" indent="0">
              <a:buNone/>
            </a:pPr>
            <a:r>
              <a:rPr lang="en-US" sz="1700" dirty="0" smtClean="0"/>
              <a:t>(</a:t>
            </a:r>
            <a:r>
              <a:rPr lang="en-US" sz="1700" dirty="0" err="1" smtClean="0"/>
              <a:t>n.d</a:t>
            </a:r>
            <a:r>
              <a:rPr lang="en-US" sz="1700" dirty="0" err="1"/>
              <a:t>.</a:t>
            </a:r>
            <a:r>
              <a:rPr lang="en-US" sz="1700" dirty="0"/>
              <a:t>). Retrieved October 14, 2011, from Feedage.com: </a:t>
            </a:r>
            <a:r>
              <a:rPr lang="en-US" sz="1700" dirty="0" smtClean="0">
                <a:hlinkClick r:id="rId2"/>
              </a:rPr>
              <a:t>www.feedage.com</a:t>
            </a:r>
            <a:endParaRPr lang="en-US" sz="1700" dirty="0" smtClean="0"/>
          </a:p>
          <a:p>
            <a:pPr marL="0" indent="0">
              <a:buNone/>
            </a:pPr>
            <a:endParaRPr lang="en-AU" sz="1700" dirty="0"/>
          </a:p>
          <a:p>
            <a:pPr marL="0" indent="0">
              <a:buNone/>
            </a:pPr>
            <a:r>
              <a:rPr lang="en-US" sz="1700" i="1" dirty="0"/>
              <a:t>21st Century Kid</a:t>
            </a:r>
            <a:r>
              <a:rPr lang="en-US" sz="1700" dirty="0"/>
              <a:t>. (</a:t>
            </a:r>
            <a:r>
              <a:rPr lang="en-US" sz="1700" dirty="0" err="1"/>
              <a:t>n.d.</a:t>
            </a:r>
            <a:r>
              <a:rPr lang="en-US" sz="1700" dirty="0"/>
              <a:t>). Retrieved October 14, 2011, from </a:t>
            </a:r>
            <a:r>
              <a:rPr lang="en-US" sz="1700" dirty="0" err="1"/>
              <a:t>Thinkfinity</a:t>
            </a:r>
            <a:r>
              <a:rPr lang="en-US" sz="1700" dirty="0"/>
              <a:t>: </a:t>
            </a:r>
            <a:r>
              <a:rPr lang="en-US" sz="1700" dirty="0" smtClean="0">
                <a:hlinkClick r:id="rId3"/>
              </a:rPr>
              <a:t>http</a:t>
            </a:r>
            <a:r>
              <a:rPr lang="en-US" sz="1700" dirty="0">
                <a:hlinkClick r:id="rId3"/>
              </a:rPr>
              <a:t>://</a:t>
            </a:r>
            <a:r>
              <a:rPr lang="en-US" sz="1700" dirty="0" smtClean="0">
                <a:hlinkClick r:id="rId3"/>
              </a:rPr>
              <a:t>www.thinkfinity.org/peter-reynolds-21st-century-kid</a:t>
            </a:r>
            <a:endParaRPr lang="en-US" sz="1700" dirty="0" smtClean="0"/>
          </a:p>
          <a:p>
            <a:pPr marL="0" indent="0">
              <a:buNone/>
            </a:pPr>
            <a:endParaRPr lang="en-AU" sz="1700" dirty="0"/>
          </a:p>
          <a:p>
            <a:pPr marL="0" indent="0">
              <a:buNone/>
            </a:pPr>
            <a:r>
              <a:rPr lang="en-US" sz="1700" dirty="0"/>
              <a:t>Baker, P. (</a:t>
            </a:r>
            <a:r>
              <a:rPr lang="en-US" sz="1700" dirty="0" err="1"/>
              <a:t>n.d.</a:t>
            </a:r>
            <a:r>
              <a:rPr lang="en-US" sz="1700" dirty="0"/>
              <a:t>). Retrieved October 14, 2011, from Professor Bakers Blog - A Bit of Everything: </a:t>
            </a:r>
            <a:r>
              <a:rPr lang="en-US" sz="1700" dirty="0">
                <a:hlinkClick r:id="rId4"/>
              </a:rPr>
              <a:t>http://profesorbaker.wordpress.com/2011/01/08/open-social-learning-connectivism-as-practiced-by-a-teacher-of-english-as-a-foreign-language</a:t>
            </a:r>
            <a:r>
              <a:rPr lang="en-US" sz="1700" dirty="0" smtClean="0">
                <a:hlinkClick r:id="rId4"/>
              </a:rPr>
              <a:t>/</a:t>
            </a:r>
            <a:endParaRPr lang="en-AU" sz="1700" dirty="0" smtClean="0"/>
          </a:p>
          <a:p>
            <a:pPr marL="0" indent="0">
              <a:buNone/>
            </a:pPr>
            <a:endParaRPr lang="en-AU" sz="1700" i="1" dirty="0"/>
          </a:p>
          <a:p>
            <a:pPr marL="0" indent="0">
              <a:buNone/>
            </a:pPr>
            <a:r>
              <a:rPr lang="en-US" sz="1700" i="1" dirty="0" smtClean="0"/>
              <a:t>Job </a:t>
            </a:r>
            <a:r>
              <a:rPr lang="en-US" sz="1700" i="1" dirty="0"/>
              <a:t>Searching Blog</a:t>
            </a:r>
            <a:r>
              <a:rPr lang="en-US" sz="1700" dirty="0"/>
              <a:t>. (</a:t>
            </a:r>
            <a:r>
              <a:rPr lang="en-US" sz="1700" dirty="0" err="1"/>
              <a:t>n.d.</a:t>
            </a:r>
            <a:r>
              <a:rPr lang="en-US" sz="1700" dirty="0"/>
              <a:t>). Retrieved October 14, 2011, from http://jobsearchingblog.com/page/16/</a:t>
            </a:r>
            <a:endParaRPr lang="en-AU" sz="1700" dirty="0"/>
          </a:p>
          <a:p>
            <a:pPr marL="0" indent="0">
              <a:buNone/>
            </a:pPr>
            <a:r>
              <a:rPr lang="en-US" sz="1700" dirty="0"/>
              <a:t> </a:t>
            </a:r>
            <a:endParaRPr lang="en-AU" sz="1700" dirty="0"/>
          </a:p>
          <a:p>
            <a:endParaRPr lang="en-AU" dirty="0"/>
          </a:p>
        </p:txBody>
      </p:sp>
    </p:spTree>
    <p:extLst>
      <p:ext uri="{BB962C8B-B14F-4D97-AF65-F5344CB8AC3E}">
        <p14:creationId xmlns:p14="http://schemas.microsoft.com/office/powerpoint/2010/main" val="316049499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276</TotalTime>
  <Words>606</Words>
  <Application>Microsoft Office PowerPoint</Application>
  <PresentationFormat>On-screen Show (4:3)</PresentationFormat>
  <Paragraphs>74</Paragraphs>
  <Slides>8</Slides>
  <Notes>7</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Flow</vt:lpstr>
      <vt:lpstr>PowerPoint Presentation</vt:lpstr>
      <vt:lpstr>Activity: 21st Century Learner </vt:lpstr>
      <vt:lpstr>A Digital Perspective of the 21st Century Learner</vt:lpstr>
      <vt:lpstr>Learning Perspectives/Theories</vt:lpstr>
      <vt:lpstr>Cognitive Load Theory</vt:lpstr>
      <vt:lpstr>Connectivism</vt:lpstr>
      <vt:lpstr>Designing Resources for Classroom Use</vt:lpstr>
      <vt:lpstr>Resources</vt:lpstr>
    </vt:vector>
  </TitlesOfParts>
  <Company>St Ursula's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Jo-anne Desially</dc:creator>
  <cp:lastModifiedBy>roger desailly</cp:lastModifiedBy>
  <cp:revision>18</cp:revision>
  <cp:lastPrinted>2011-10-12T04:28:05Z</cp:lastPrinted>
  <dcterms:created xsi:type="dcterms:W3CDTF">2011-10-12T02:30:30Z</dcterms:created>
  <dcterms:modified xsi:type="dcterms:W3CDTF">2011-10-28T04:26:18Z</dcterms:modified>
</cp:coreProperties>
</file>